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089BDAE-60C7-400A-9BB0-4238086921D8}" type="datetimeFigureOut">
              <a:rPr lang="en-US" smtClean="0"/>
              <a:t>5/17/2020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6DF2E97-D3CE-4D52-BC2F-65486C8362D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89BDAE-60C7-400A-9BB0-4238086921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F2E97-D3CE-4D52-BC2F-65486C8362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89BDAE-60C7-400A-9BB0-4238086921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F2E97-D3CE-4D52-BC2F-65486C8362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089BDAE-60C7-400A-9BB0-4238086921D8}" type="datetimeFigureOut">
              <a:rPr lang="en-US" smtClean="0"/>
              <a:t>5/17/2020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DF2E97-D3CE-4D52-BC2F-65486C8362D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089BDAE-60C7-400A-9BB0-4238086921D8}" type="datetimeFigureOut">
              <a:rPr lang="en-US" smtClean="0"/>
              <a:t>5/17/2020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6DF2E97-D3CE-4D52-BC2F-65486C8362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089BDAE-60C7-400A-9BB0-4238086921D8}"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DF2E97-D3CE-4D52-BC2F-65486C8362D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089BDAE-60C7-400A-9BB0-4238086921D8}" type="datetimeFigureOut">
              <a:rPr lang="en-US" smtClean="0"/>
              <a:t>5/17/2020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DF2E97-D3CE-4D52-BC2F-65486C8362D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089BDAE-60C7-400A-9BB0-4238086921D8}" type="datetimeFigureOut">
              <a:rPr lang="en-US" smtClean="0"/>
              <a:t>5/17/2020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DF2E97-D3CE-4D52-BC2F-65486C8362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9BDAE-60C7-400A-9BB0-4238086921D8}" type="datetimeFigureOut">
              <a:rPr lang="en-US" smtClean="0"/>
              <a:t>5/17/2020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DF2E97-D3CE-4D52-BC2F-65486C8362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089BDAE-60C7-400A-9BB0-4238086921D8}" type="datetimeFigureOut">
              <a:rPr lang="en-US" smtClean="0"/>
              <a:t>5/17/2020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DF2E97-D3CE-4D52-BC2F-65486C8362D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089BDAE-60C7-400A-9BB0-4238086921D8}" type="datetimeFigureOut">
              <a:rPr lang="en-US" smtClean="0"/>
              <a:t>5/17/2020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56DF2E97-D3CE-4D52-BC2F-65486C8362D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089BDAE-60C7-400A-9BB0-4238086921D8}" type="datetimeFigureOut">
              <a:rPr lang="en-US" smtClean="0"/>
              <a:t>5/17/2020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6DF2E97-D3CE-4D52-BC2F-65486C8362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lt.oup.com/student/project/level2/unit6/audio?cc=rs&amp;selLanguage=e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sr-Latn-RS" dirty="0" smtClean="0"/>
              <a:t>+ VERB </a:t>
            </a:r>
            <a:r>
              <a:rPr lang="sr-Latn-RS" i="1" dirty="0" smtClean="0"/>
              <a:t>HAVE TO </a:t>
            </a:r>
            <a:endParaRPr lang="en-US" i="1" dirty="0"/>
          </a:p>
        </p:txBody>
      </p:sp>
      <p:sp>
        <p:nvSpPr>
          <p:cNvPr id="2" name="Title 1"/>
          <p:cNvSpPr>
            <a:spLocks noGrp="1"/>
          </p:cNvSpPr>
          <p:nvPr>
            <p:ph type="ctrTitle"/>
          </p:nvPr>
        </p:nvSpPr>
        <p:spPr/>
        <p:txBody>
          <a:bodyPr/>
          <a:lstStyle/>
          <a:p>
            <a:r>
              <a:rPr lang="sr-Latn-RS" dirty="0" smtClean="0"/>
              <a:t>ADJECTIVES AND ADVERBS</a:t>
            </a:r>
            <a:endParaRPr lang="en-US" dirty="0"/>
          </a:p>
        </p:txBody>
      </p:sp>
    </p:spTree>
    <p:extLst>
      <p:ext uri="{BB962C8B-B14F-4D97-AF65-F5344CB8AC3E}">
        <p14:creationId xmlns:p14="http://schemas.microsoft.com/office/powerpoint/2010/main" val="2069941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dirty="0" smtClean="0"/>
              <a:t>HOMEWORK</a:t>
            </a:r>
            <a:endParaRPr lang="en-US" dirty="0"/>
          </a:p>
        </p:txBody>
      </p:sp>
      <p:sp>
        <p:nvSpPr>
          <p:cNvPr id="3" name="Content Placeholder 2"/>
          <p:cNvSpPr>
            <a:spLocks noGrp="1"/>
          </p:cNvSpPr>
          <p:nvPr>
            <p:ph sz="quarter" idx="1"/>
          </p:nvPr>
        </p:nvSpPr>
        <p:spPr/>
        <p:txBody>
          <a:bodyPr/>
          <a:lstStyle/>
          <a:p>
            <a:endParaRPr lang="sr-Latn-RS" dirty="0" smtClean="0"/>
          </a:p>
          <a:p>
            <a:r>
              <a:rPr lang="sr-Latn-RS" dirty="0" smtClean="0"/>
              <a:t>Ove nedelje ćete imati i </a:t>
            </a:r>
            <a:r>
              <a:rPr lang="sr-Latn-RS" dirty="0" smtClean="0">
                <a:solidFill>
                  <a:srgbClr val="FF0000"/>
                </a:solidFill>
              </a:rPr>
              <a:t>obavezni</a:t>
            </a:r>
            <a:r>
              <a:rPr lang="sr-Latn-RS" dirty="0" smtClean="0"/>
              <a:t> domaći. On će biti postavljen na sajtu škole u sredu u toku dana, baš kao i prethodni domaći od pre dve nedelje. Proverite sajt škole na vreme kako ne biste zakasnili da ga uradite, jer će biti zaključan u subotu. GOOD LUCK! </a:t>
            </a:r>
            <a:r>
              <a:rPr lang="sr-Latn-RS" dirty="0" smtClean="0">
                <a:sym typeface="Wingdings" pitchFamily="2" charset="2"/>
              </a:rPr>
              <a:t> </a:t>
            </a:r>
            <a:endParaRPr lang="en-US" dirty="0"/>
          </a:p>
        </p:txBody>
      </p:sp>
    </p:spTree>
    <p:extLst>
      <p:ext uri="{BB962C8B-B14F-4D97-AF65-F5344CB8AC3E}">
        <p14:creationId xmlns:p14="http://schemas.microsoft.com/office/powerpoint/2010/main" val="2125278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Adverbs and adjectives</a:t>
            </a:r>
            <a:endParaRPr lang="en-US" dirty="0"/>
          </a:p>
        </p:txBody>
      </p:sp>
      <p:sp>
        <p:nvSpPr>
          <p:cNvPr id="3" name="Content Placeholder 2"/>
          <p:cNvSpPr>
            <a:spLocks noGrp="1"/>
          </p:cNvSpPr>
          <p:nvPr>
            <p:ph sz="quarter" idx="1"/>
          </p:nvPr>
        </p:nvSpPr>
        <p:spPr/>
        <p:txBody>
          <a:bodyPr/>
          <a:lstStyle/>
          <a:p>
            <a:r>
              <a:rPr lang="sr-Latn-RS" dirty="0" smtClean="0"/>
              <a:t>ADVERBS – prilozi</a:t>
            </a:r>
          </a:p>
          <a:p>
            <a:r>
              <a:rPr lang="sr-Latn-RS" dirty="0" smtClean="0"/>
              <a:t>ADJECTIVES – pridevi</a:t>
            </a:r>
          </a:p>
          <a:p>
            <a:endParaRPr lang="sr-Latn-RS" dirty="0"/>
          </a:p>
          <a:p>
            <a:r>
              <a:rPr lang="sr-Latn-RS" dirty="0" smtClean="0"/>
              <a:t>Iako ove dve reči zvuče slično, nećemo ih mešati jer one nikako nisu iste po značenju. Kao i u srpskom jeziku, </a:t>
            </a:r>
            <a:r>
              <a:rPr lang="sr-Latn-RS" dirty="0" smtClean="0">
                <a:solidFill>
                  <a:srgbClr val="00B050"/>
                </a:solidFill>
              </a:rPr>
              <a:t>prideve </a:t>
            </a:r>
            <a:r>
              <a:rPr lang="sr-Latn-RS" dirty="0" smtClean="0"/>
              <a:t>koristimo da opisujemo </a:t>
            </a:r>
            <a:r>
              <a:rPr lang="sr-Latn-RS" dirty="0" smtClean="0">
                <a:solidFill>
                  <a:srgbClr val="00B050"/>
                </a:solidFill>
              </a:rPr>
              <a:t>imenice</a:t>
            </a:r>
            <a:r>
              <a:rPr lang="sr-Latn-RS" dirty="0" smtClean="0"/>
              <a:t> i </a:t>
            </a:r>
            <a:r>
              <a:rPr lang="sr-Latn-RS" dirty="0" smtClean="0">
                <a:solidFill>
                  <a:srgbClr val="00B050"/>
                </a:solidFill>
              </a:rPr>
              <a:t>zamenice</a:t>
            </a:r>
            <a:r>
              <a:rPr lang="sr-Latn-RS" dirty="0" smtClean="0"/>
              <a:t> (kako nešto/neko izgleda), dok </a:t>
            </a:r>
            <a:r>
              <a:rPr lang="sr-Latn-RS" dirty="0" smtClean="0">
                <a:solidFill>
                  <a:schemeClr val="accent1">
                    <a:lumMod val="60000"/>
                    <a:lumOff val="40000"/>
                  </a:schemeClr>
                </a:solidFill>
              </a:rPr>
              <a:t>priloge</a:t>
            </a:r>
            <a:r>
              <a:rPr lang="sr-Latn-RS" dirty="0" smtClean="0"/>
              <a:t> koristimo da opišemo </a:t>
            </a:r>
            <a:r>
              <a:rPr lang="sr-Latn-RS" dirty="0" smtClean="0">
                <a:solidFill>
                  <a:schemeClr val="accent1">
                    <a:lumMod val="60000"/>
                    <a:lumOff val="40000"/>
                  </a:schemeClr>
                </a:solidFill>
              </a:rPr>
              <a:t>glagole</a:t>
            </a:r>
            <a:r>
              <a:rPr lang="sr-Latn-RS" dirty="0" smtClean="0"/>
              <a:t> (kako nešto radimo). Kao i uvek, najbolje ćemo razliku uočiti na primerima (sledeći slajd).</a:t>
            </a:r>
          </a:p>
        </p:txBody>
      </p:sp>
    </p:spTree>
    <p:extLst>
      <p:ext uri="{BB962C8B-B14F-4D97-AF65-F5344CB8AC3E}">
        <p14:creationId xmlns:p14="http://schemas.microsoft.com/office/powerpoint/2010/main" val="156487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Adverbs and adjectives</a:t>
            </a:r>
            <a:endParaRPr lang="en-US" dirty="0"/>
          </a:p>
        </p:txBody>
      </p:sp>
      <p:sp>
        <p:nvSpPr>
          <p:cNvPr id="3" name="Content Placeholder 2"/>
          <p:cNvSpPr>
            <a:spLocks noGrp="1"/>
          </p:cNvSpPr>
          <p:nvPr>
            <p:ph sz="quarter" idx="1"/>
          </p:nvPr>
        </p:nvSpPr>
        <p:spPr/>
        <p:txBody>
          <a:bodyPr/>
          <a:lstStyle/>
          <a:p>
            <a:endParaRPr lang="sr-Latn-RS" dirty="0" smtClean="0"/>
          </a:p>
          <a:p>
            <a:endParaRPr lang="sr-Latn-RS" dirty="0"/>
          </a:p>
          <a:p>
            <a:r>
              <a:rPr lang="sr-Latn-RS" dirty="0" smtClean="0"/>
              <a:t>This car is </a:t>
            </a:r>
            <a:r>
              <a:rPr lang="sr-Latn-RS" dirty="0" smtClean="0">
                <a:solidFill>
                  <a:srgbClr val="00B050"/>
                </a:solidFill>
              </a:rPr>
              <a:t>slow</a:t>
            </a:r>
            <a:r>
              <a:rPr lang="sr-Latn-RS" dirty="0" smtClean="0"/>
              <a:t>. (Ovaj auto je </a:t>
            </a:r>
            <a:r>
              <a:rPr lang="sr-Latn-RS" dirty="0" smtClean="0">
                <a:solidFill>
                  <a:srgbClr val="00B050"/>
                </a:solidFill>
              </a:rPr>
              <a:t>spor</a:t>
            </a:r>
            <a:r>
              <a:rPr lang="sr-Latn-RS" dirty="0" smtClean="0"/>
              <a:t>. Reč „spor“ opisuje imenicu „auto“, što znači da je to pridev).</a:t>
            </a:r>
          </a:p>
          <a:p>
            <a:endParaRPr lang="sr-Latn-RS" dirty="0"/>
          </a:p>
          <a:p>
            <a:endParaRPr lang="sr-Latn-RS" dirty="0" smtClean="0"/>
          </a:p>
          <a:p>
            <a:r>
              <a:rPr lang="sr-Latn-RS" dirty="0" smtClean="0"/>
              <a:t>Susan drives </a:t>
            </a:r>
            <a:r>
              <a:rPr lang="sr-Latn-RS" dirty="0" smtClean="0">
                <a:solidFill>
                  <a:schemeClr val="accent1">
                    <a:lumMod val="60000"/>
                    <a:lumOff val="40000"/>
                  </a:schemeClr>
                </a:solidFill>
              </a:rPr>
              <a:t>slowly</a:t>
            </a:r>
            <a:r>
              <a:rPr lang="sr-Latn-RS" dirty="0" smtClean="0"/>
              <a:t>. (Suzan vozi </a:t>
            </a:r>
            <a:r>
              <a:rPr lang="sr-Latn-RS" dirty="0" smtClean="0">
                <a:solidFill>
                  <a:schemeClr val="accent1">
                    <a:lumMod val="60000"/>
                    <a:lumOff val="40000"/>
                  </a:schemeClr>
                </a:solidFill>
              </a:rPr>
              <a:t>sporo/polako</a:t>
            </a:r>
            <a:r>
              <a:rPr lang="sr-Latn-RS" dirty="0" smtClean="0"/>
              <a:t>. Reč sporo/polako opisuje radnju „voziti“, što znači da je to prilog). </a:t>
            </a:r>
            <a:endParaRPr lang="en-US" dirty="0"/>
          </a:p>
        </p:txBody>
      </p:sp>
    </p:spTree>
    <p:extLst>
      <p:ext uri="{BB962C8B-B14F-4D97-AF65-F5344CB8AC3E}">
        <p14:creationId xmlns:p14="http://schemas.microsoft.com/office/powerpoint/2010/main" val="197763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Adverbs and adjectives</a:t>
            </a:r>
            <a:endParaRPr lang="en-US" dirty="0"/>
          </a:p>
        </p:txBody>
      </p:sp>
      <p:sp>
        <p:nvSpPr>
          <p:cNvPr id="3" name="Content Placeholder 2"/>
          <p:cNvSpPr>
            <a:spLocks noGrp="1"/>
          </p:cNvSpPr>
          <p:nvPr>
            <p:ph sz="quarter" idx="1"/>
          </p:nvPr>
        </p:nvSpPr>
        <p:spPr/>
        <p:txBody>
          <a:bodyPr>
            <a:normAutofit fontScale="92500" lnSpcReduction="20000"/>
          </a:bodyPr>
          <a:lstStyle/>
          <a:p>
            <a:r>
              <a:rPr lang="sr-Latn-RS" dirty="0" smtClean="0"/>
              <a:t>Često iz nekog prideva možemo da izvedemo prilog dodavanjem nekih nastavaka. Najčešći nastavak koji treba da dodamo na pridev kako bismo dobili prilog je nastavak –ly. Naravno, ima dosta priloga koji se ne grade na taj način već imaju svoj oblik. To je zato što postoji i puno vrsta priloga, a neke od njih smo i radili (adverbs of frequency – often, never...).   </a:t>
            </a:r>
          </a:p>
          <a:p>
            <a:pPr marL="0" indent="0">
              <a:buNone/>
            </a:pPr>
            <a:endParaRPr lang="sr-Latn-RS" dirty="0"/>
          </a:p>
          <a:p>
            <a:pPr marL="0" indent="0">
              <a:buNone/>
            </a:pPr>
            <a:r>
              <a:rPr lang="sr-Latn-RS" dirty="0"/>
              <a:t> </a:t>
            </a:r>
            <a:r>
              <a:rPr lang="sr-Latn-RS" dirty="0" smtClean="0"/>
              <a:t>    beautiful      -       beautifully</a:t>
            </a:r>
          </a:p>
          <a:p>
            <a:pPr marL="0" indent="0">
              <a:buNone/>
            </a:pPr>
            <a:r>
              <a:rPr lang="sr-Latn-RS" dirty="0"/>
              <a:t> </a:t>
            </a:r>
            <a:r>
              <a:rPr lang="sr-Latn-RS" dirty="0" smtClean="0"/>
              <a:t>     slow            -       slowly</a:t>
            </a:r>
          </a:p>
          <a:p>
            <a:pPr marL="0" indent="0">
              <a:buNone/>
            </a:pPr>
            <a:r>
              <a:rPr lang="sr-Latn-RS" dirty="0"/>
              <a:t> </a:t>
            </a:r>
            <a:r>
              <a:rPr lang="sr-Latn-RS" dirty="0" smtClean="0"/>
              <a:t>     careful         -       carefully </a:t>
            </a:r>
          </a:p>
          <a:p>
            <a:pPr marL="0" indent="0">
              <a:buNone/>
            </a:pPr>
            <a:endParaRPr lang="sr-Latn-RS" dirty="0"/>
          </a:p>
          <a:p>
            <a:pPr marL="0" indent="0">
              <a:buNone/>
            </a:pPr>
            <a:r>
              <a:rPr lang="sr-Latn-RS" dirty="0" smtClean="0"/>
              <a:t>Ukoliko se pridev već završava slovom L, na njega svakako dodajemo ceo nastavak – LY, pa novonastali prilog ima dva slova L (</a:t>
            </a:r>
            <a:r>
              <a:rPr lang="sr-Latn-RS" dirty="0" smtClean="0"/>
              <a:t>beautifully</a:t>
            </a:r>
            <a:r>
              <a:rPr lang="sr-Latn-RS" dirty="0" smtClean="0"/>
              <a:t>). </a:t>
            </a:r>
            <a:endParaRPr lang="en-US" dirty="0"/>
          </a:p>
        </p:txBody>
      </p:sp>
    </p:spTree>
    <p:extLst>
      <p:ext uri="{BB962C8B-B14F-4D97-AF65-F5344CB8AC3E}">
        <p14:creationId xmlns:p14="http://schemas.microsoft.com/office/powerpoint/2010/main" val="2860013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Adverbs and adjectives</a:t>
            </a:r>
            <a:endParaRPr lang="en-US" dirty="0"/>
          </a:p>
        </p:txBody>
      </p:sp>
      <p:sp>
        <p:nvSpPr>
          <p:cNvPr id="3" name="Content Placeholder 2"/>
          <p:cNvSpPr>
            <a:spLocks noGrp="1"/>
          </p:cNvSpPr>
          <p:nvPr>
            <p:ph sz="quarter" idx="1"/>
          </p:nvPr>
        </p:nvSpPr>
        <p:spPr/>
        <p:txBody>
          <a:bodyPr/>
          <a:lstStyle/>
          <a:p>
            <a:r>
              <a:rPr lang="sr-Latn-RS" dirty="0" smtClean="0"/>
              <a:t>Pročitaj tekst u udžbeniku na strani 70. Podvuci sve prideve i zaokruži sve priloge koje uspeš da pronađeš. </a:t>
            </a:r>
          </a:p>
          <a:p>
            <a:endParaRPr lang="sr-Latn-RS" dirty="0"/>
          </a:p>
          <a:p>
            <a:r>
              <a:rPr lang="sr-Latn-RS" dirty="0" smtClean="0"/>
              <a:t>Zatim uradi vežbanja na strani 71. </a:t>
            </a:r>
          </a:p>
          <a:p>
            <a:r>
              <a:rPr lang="sr-Latn-RS" dirty="0" smtClean="0"/>
              <a:t>Ukoliko želiš da odslušaš tekst, prati sledeći link:</a:t>
            </a:r>
          </a:p>
          <a:p>
            <a:pPr marL="0" indent="0">
              <a:buNone/>
            </a:pPr>
            <a:endParaRPr lang="sr-Latn-RS" dirty="0"/>
          </a:p>
          <a:p>
            <a:pPr marL="0" indent="0">
              <a:buNone/>
            </a:pPr>
            <a:r>
              <a:rPr lang="en-US" dirty="0">
                <a:hlinkClick r:id="rId2"/>
              </a:rPr>
              <a:t>https://</a:t>
            </a:r>
            <a:r>
              <a:rPr lang="en-US" dirty="0" smtClean="0">
                <a:hlinkClick r:id="rId2"/>
              </a:rPr>
              <a:t>elt.oup.com/student/project/level2/unit6/audio?cc=rs&amp;selLanguage=en</a:t>
            </a:r>
            <a:endParaRPr lang="sr-Latn-RS" dirty="0" smtClean="0"/>
          </a:p>
          <a:p>
            <a:pPr marL="0" indent="0">
              <a:buNone/>
            </a:pPr>
            <a:endParaRPr lang="en-US" dirty="0"/>
          </a:p>
        </p:txBody>
      </p:sp>
    </p:spTree>
    <p:extLst>
      <p:ext uri="{BB962C8B-B14F-4D97-AF65-F5344CB8AC3E}">
        <p14:creationId xmlns:p14="http://schemas.microsoft.com/office/powerpoint/2010/main" val="144337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HAVE TO</a:t>
            </a:r>
            <a:endParaRPr lang="en-US" dirty="0"/>
          </a:p>
        </p:txBody>
      </p:sp>
      <p:sp>
        <p:nvSpPr>
          <p:cNvPr id="3" name="Content Placeholder 2"/>
          <p:cNvSpPr>
            <a:spLocks noGrp="1"/>
          </p:cNvSpPr>
          <p:nvPr>
            <p:ph sz="quarter" idx="1"/>
          </p:nvPr>
        </p:nvSpPr>
        <p:spPr/>
        <p:txBody>
          <a:bodyPr>
            <a:normAutofit fontScale="92500" lnSpcReduction="20000"/>
          </a:bodyPr>
          <a:lstStyle/>
          <a:p>
            <a:endParaRPr lang="sr-Latn-RS" dirty="0" smtClean="0"/>
          </a:p>
          <a:p>
            <a:r>
              <a:rPr lang="sr-Latn-RS" dirty="0" smtClean="0"/>
              <a:t>Sigurno ste vidjali, a i sami koristili, ovaj glagol u rečenicama u kojima izražavamo naredbe. </a:t>
            </a:r>
          </a:p>
          <a:p>
            <a:endParaRPr lang="sr-Latn-RS" dirty="0"/>
          </a:p>
          <a:p>
            <a:pPr marL="0" indent="0">
              <a:buNone/>
            </a:pPr>
            <a:r>
              <a:rPr lang="sr-Latn-RS" dirty="0" smtClean="0"/>
              <a:t>Subjekat + have + to infinitive </a:t>
            </a:r>
          </a:p>
          <a:p>
            <a:pPr marL="0" indent="0">
              <a:buNone/>
            </a:pPr>
            <a:endParaRPr lang="sr-Latn-RS" dirty="0"/>
          </a:p>
          <a:p>
            <a:pPr marL="0" indent="0">
              <a:buNone/>
            </a:pPr>
            <a:r>
              <a:rPr lang="sr-Latn-RS" dirty="0" smtClean="0"/>
              <a:t>Naravno, moramo voditi računa o obliku samog glagola HAVE i o tome u kom vremenu (tensu) se nalazi. </a:t>
            </a:r>
          </a:p>
          <a:p>
            <a:pPr marL="0" indent="0">
              <a:buNone/>
            </a:pPr>
            <a:endParaRPr lang="sr-Latn-RS" dirty="0"/>
          </a:p>
          <a:p>
            <a:pPr marL="0" indent="0">
              <a:buNone/>
            </a:pPr>
            <a:r>
              <a:rPr lang="sr-Latn-RS" dirty="0" smtClean="0"/>
              <a:t>You </a:t>
            </a:r>
            <a:r>
              <a:rPr lang="sr-Latn-RS" dirty="0" smtClean="0">
                <a:solidFill>
                  <a:srgbClr val="0070C0"/>
                </a:solidFill>
              </a:rPr>
              <a:t>have to study</a:t>
            </a:r>
            <a:r>
              <a:rPr lang="sr-Latn-RS" dirty="0" smtClean="0"/>
              <a:t>. </a:t>
            </a:r>
          </a:p>
          <a:p>
            <a:pPr marL="0" indent="0">
              <a:buNone/>
            </a:pPr>
            <a:r>
              <a:rPr lang="sr-Latn-RS" dirty="0" smtClean="0"/>
              <a:t>Susan </a:t>
            </a:r>
            <a:r>
              <a:rPr lang="sr-Latn-RS" dirty="0" smtClean="0">
                <a:solidFill>
                  <a:srgbClr val="0070C0"/>
                </a:solidFill>
              </a:rPr>
              <a:t>has to work</a:t>
            </a:r>
            <a:r>
              <a:rPr lang="sr-Latn-RS" dirty="0" smtClean="0"/>
              <a:t> from home. </a:t>
            </a:r>
          </a:p>
          <a:p>
            <a:pPr marL="0" indent="0">
              <a:buNone/>
            </a:pPr>
            <a:r>
              <a:rPr lang="sr-Latn-RS" dirty="0" smtClean="0"/>
              <a:t>We </a:t>
            </a:r>
            <a:r>
              <a:rPr lang="sr-Latn-RS" dirty="0" smtClean="0">
                <a:solidFill>
                  <a:srgbClr val="0070C0"/>
                </a:solidFill>
              </a:rPr>
              <a:t>had to live </a:t>
            </a:r>
            <a:r>
              <a:rPr lang="sr-Latn-RS" dirty="0" smtClean="0"/>
              <a:t>in Belgrade when we were kids. </a:t>
            </a:r>
            <a:endParaRPr lang="en-US" dirty="0"/>
          </a:p>
        </p:txBody>
      </p:sp>
    </p:spTree>
    <p:extLst>
      <p:ext uri="{BB962C8B-B14F-4D97-AF65-F5344CB8AC3E}">
        <p14:creationId xmlns:p14="http://schemas.microsoft.com/office/powerpoint/2010/main" val="375430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HAVE TO</a:t>
            </a:r>
            <a:endParaRPr lang="en-US" dirty="0"/>
          </a:p>
        </p:txBody>
      </p:sp>
      <p:sp>
        <p:nvSpPr>
          <p:cNvPr id="3" name="Content Placeholder 2"/>
          <p:cNvSpPr>
            <a:spLocks noGrp="1"/>
          </p:cNvSpPr>
          <p:nvPr>
            <p:ph sz="quarter" idx="1"/>
          </p:nvPr>
        </p:nvSpPr>
        <p:spPr/>
        <p:txBody>
          <a:bodyPr/>
          <a:lstStyle/>
          <a:p>
            <a:r>
              <a:rPr lang="sr-Latn-RS" dirty="0" smtClean="0"/>
              <a:t>Upitni oblik, kao i odrični, se gradi vrlo jednostavno, ali u zavisnosi od toga koje vreme je u pitanju. Evo ih neki primeri: </a:t>
            </a:r>
          </a:p>
          <a:p>
            <a:endParaRPr lang="sr-Latn-RS" dirty="0"/>
          </a:p>
          <a:p>
            <a:pPr marL="0" indent="0">
              <a:buNone/>
            </a:pPr>
            <a:r>
              <a:rPr lang="sr-Latn-RS" dirty="0" smtClean="0"/>
              <a:t>You don’t have to study. (Ne moraš da učiš.)</a:t>
            </a:r>
          </a:p>
          <a:p>
            <a:pPr marL="0" indent="0">
              <a:buNone/>
            </a:pPr>
            <a:r>
              <a:rPr lang="sr-Latn-RS" dirty="0" smtClean="0"/>
              <a:t>Do you have to study? (Da li moraš da učiš?)</a:t>
            </a:r>
          </a:p>
          <a:p>
            <a:pPr marL="0" indent="0">
              <a:buNone/>
            </a:pPr>
            <a:r>
              <a:rPr lang="sr-Latn-RS" dirty="0" smtClean="0"/>
              <a:t>Did you have to study? (Da li si morao da učiš?)</a:t>
            </a:r>
          </a:p>
          <a:p>
            <a:pPr marL="0" indent="0">
              <a:buNone/>
            </a:pPr>
            <a:r>
              <a:rPr lang="sr-Latn-RS" dirty="0" smtClean="0"/>
              <a:t>You didn’t have to study. (Nisi morao da učiš.)</a:t>
            </a:r>
          </a:p>
        </p:txBody>
      </p:sp>
    </p:spTree>
    <p:extLst>
      <p:ext uri="{BB962C8B-B14F-4D97-AF65-F5344CB8AC3E}">
        <p14:creationId xmlns:p14="http://schemas.microsoft.com/office/powerpoint/2010/main" val="949136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HAVE TO</a:t>
            </a:r>
            <a:endParaRPr lang="en-US" dirty="0"/>
          </a:p>
        </p:txBody>
      </p:sp>
      <p:sp>
        <p:nvSpPr>
          <p:cNvPr id="3" name="Content Placeholder 2"/>
          <p:cNvSpPr>
            <a:spLocks noGrp="1"/>
          </p:cNvSpPr>
          <p:nvPr>
            <p:ph sz="quarter" idx="1"/>
          </p:nvPr>
        </p:nvSpPr>
        <p:spPr/>
        <p:txBody>
          <a:bodyPr/>
          <a:lstStyle/>
          <a:p>
            <a:endParaRPr lang="sr-Latn-RS" dirty="0" smtClean="0"/>
          </a:p>
          <a:p>
            <a:r>
              <a:rPr lang="sr-Latn-RS" dirty="0" smtClean="0"/>
              <a:t>Ono što je najvažnije jeste da zapamtimo da ovaj glagol koristimo kada izražavamo MORANJE, odnosno nešto što mi ili neko drugi MORA da uradi. </a:t>
            </a:r>
            <a:endParaRPr lang="sr-Latn-RS" dirty="0"/>
          </a:p>
          <a:p>
            <a:endParaRPr lang="sr-Latn-RS" dirty="0" smtClean="0"/>
          </a:p>
          <a:p>
            <a:r>
              <a:rPr lang="sr-Latn-RS" dirty="0" smtClean="0"/>
              <a:t>Children have to go to school. (Deca moraju da idu u školu.)</a:t>
            </a:r>
          </a:p>
          <a:p>
            <a:r>
              <a:rPr lang="sr-Latn-RS" dirty="0" smtClean="0"/>
              <a:t>In our school, we have to wear a uniform. (U našoj školi moraju da se nose uniforme.)</a:t>
            </a:r>
          </a:p>
        </p:txBody>
      </p:sp>
    </p:spTree>
    <p:extLst>
      <p:ext uri="{BB962C8B-B14F-4D97-AF65-F5344CB8AC3E}">
        <p14:creationId xmlns:p14="http://schemas.microsoft.com/office/powerpoint/2010/main" val="4259725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HAVE TO</a:t>
            </a:r>
            <a:endParaRPr lang="en-US" dirty="0"/>
          </a:p>
        </p:txBody>
      </p:sp>
      <p:sp>
        <p:nvSpPr>
          <p:cNvPr id="3" name="Content Placeholder 2"/>
          <p:cNvSpPr>
            <a:spLocks noGrp="1"/>
          </p:cNvSpPr>
          <p:nvPr>
            <p:ph sz="quarter" idx="1"/>
          </p:nvPr>
        </p:nvSpPr>
        <p:spPr/>
        <p:txBody>
          <a:bodyPr>
            <a:normAutofit lnSpcReduction="10000"/>
          </a:bodyPr>
          <a:lstStyle/>
          <a:p>
            <a:endParaRPr lang="sr-Latn-RS" dirty="0" smtClean="0"/>
          </a:p>
          <a:p>
            <a:r>
              <a:rPr lang="sr-Latn-RS" dirty="0" smtClean="0"/>
              <a:t>Pročitaj i poslušaj tekst na strani 72. </a:t>
            </a:r>
          </a:p>
          <a:p>
            <a:r>
              <a:rPr lang="sr-Latn-RS" dirty="0" smtClean="0"/>
              <a:t>Uradi vežbanja na stranama 72 i 73. </a:t>
            </a:r>
          </a:p>
          <a:p>
            <a:r>
              <a:rPr lang="sr-Latn-RS" dirty="0" smtClean="0"/>
              <a:t>Pepiši nepoznate reči sa strane 72 (vežbanje 1a) u svesku i pronađi značenja (žanrovi filmova). </a:t>
            </a:r>
          </a:p>
          <a:p>
            <a:endParaRPr lang="sr-Latn-RS" dirty="0"/>
          </a:p>
          <a:p>
            <a:r>
              <a:rPr lang="sr-Latn-RS" dirty="0" smtClean="0"/>
              <a:t>Ukoliko želiš, u narednih sedam dana napiši i pošalji nastavnici na mejl kraći tekst (150-200 reči) o svom omiljenom filmu. Koji je to žanr, o čemu se radi, ko su glavni junaci? Koristi što više prideva i priloga kako bi što bolje opisao film. Ovaj domaći </a:t>
            </a:r>
            <a:r>
              <a:rPr lang="sr-Latn-RS" dirty="0" smtClean="0">
                <a:solidFill>
                  <a:srgbClr val="FF0000"/>
                </a:solidFill>
              </a:rPr>
              <a:t>NIJE OBAVEZAN</a:t>
            </a:r>
            <a:r>
              <a:rPr lang="sr-Latn-RS" dirty="0" smtClean="0"/>
              <a:t>. </a:t>
            </a:r>
            <a:endParaRPr lang="en-US" dirty="0"/>
          </a:p>
        </p:txBody>
      </p:sp>
    </p:spTree>
    <p:extLst>
      <p:ext uri="{BB962C8B-B14F-4D97-AF65-F5344CB8AC3E}">
        <p14:creationId xmlns:p14="http://schemas.microsoft.com/office/powerpoint/2010/main" val="20352091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54</TotalTime>
  <Words>653</Words>
  <Application>Microsoft Office PowerPoint</Application>
  <PresentationFormat>On-screen Show (4:3)</PresentationFormat>
  <Paragraphs>63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Equity</vt:lpstr>
      <vt:lpstr>ADJECTIVES AND ADVERBS</vt:lpstr>
      <vt:lpstr>Adverbs and adjectives</vt:lpstr>
      <vt:lpstr>Adverbs and adjectives</vt:lpstr>
      <vt:lpstr>Adverbs and adjectives</vt:lpstr>
      <vt:lpstr>Adverbs and adjectives</vt:lpstr>
      <vt:lpstr>HAVE TO</vt:lpstr>
      <vt:lpstr>HAVE TO</vt:lpstr>
      <vt:lpstr>HAVE TO</vt:lpstr>
      <vt:lpstr>HAVE TO</vt:lpstr>
      <vt:lpstr>HOMEWORK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ADJECTIVES AND ADVERBS</dc:title>
  <dc:creator>Aleksandra Bojovic</dc:creator>
  <cp:lastModifiedBy>Aleksandra Bojovic</cp:lastModifiedBy>
  <cp:revision>8</cp:revision>
  <dcterms:created xsi:type="dcterms:W3CDTF">2020-05-14T19:26:03Z</dcterms:created>
  <dcterms:modified xsi:type="dcterms:W3CDTF">2020-05-17T10:26:27Z</dcterms:modified>
</cp:coreProperties>
</file>